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12190413" cy="7200900"/>
  <p:notesSz cx="6858000" cy="9144000"/>
  <p:defaultTextStyle>
    <a:defPPr>
      <a:defRPr lang="en-US"/>
    </a:defPPr>
    <a:lvl1pPr marL="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403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807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210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1614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7017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2421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7824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3228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36" y="200"/>
      </p:cViewPr>
      <p:guideLst>
        <p:guide orient="horz" pos="22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2" y="1178481"/>
            <a:ext cx="9142810" cy="25069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02" y="3782140"/>
            <a:ext cx="9142810" cy="1738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3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2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4" y="383381"/>
            <a:ext cx="2628558" cy="6102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91" y="383381"/>
            <a:ext cx="7733293" cy="61024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6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9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42" y="1795225"/>
            <a:ext cx="10514231" cy="29953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42" y="4818937"/>
            <a:ext cx="10514231" cy="157519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916906"/>
            <a:ext cx="5180926" cy="45689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916906"/>
            <a:ext cx="5180926" cy="45689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383382"/>
            <a:ext cx="10514231" cy="13918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79" y="1765221"/>
            <a:ext cx="5157116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79" y="2630329"/>
            <a:ext cx="5157116" cy="38688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397" y="1765221"/>
            <a:ext cx="5182513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397" y="2630329"/>
            <a:ext cx="5182513" cy="38688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80060"/>
            <a:ext cx="3931725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1036797"/>
            <a:ext cx="6171397" cy="51173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160270"/>
            <a:ext cx="3931725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5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80060"/>
            <a:ext cx="3931725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2513" y="1036797"/>
            <a:ext cx="6171397" cy="5117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160270"/>
            <a:ext cx="3931725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9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91" y="383382"/>
            <a:ext cx="10514231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1916906"/>
            <a:ext cx="10514231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674168"/>
            <a:ext cx="274284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29/05/2024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674168"/>
            <a:ext cx="411426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674168"/>
            <a:ext cx="274284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625" y="658423"/>
            <a:ext cx="4183924" cy="260621"/>
          </a:xfrm>
        </p:spPr>
        <p:txBody>
          <a:bodyPr>
            <a:normAutofit fontScale="90000"/>
          </a:bodyPr>
          <a:lstStyle/>
          <a:p>
            <a:r>
              <a:rPr lang="en-GB" dirty="0"/>
              <a:t>Year Four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4763" y="807415"/>
            <a:ext cx="7200800" cy="1834202"/>
          </a:xfrm>
        </p:spPr>
        <p:txBody>
          <a:bodyPr>
            <a:normAutofit/>
          </a:bodyPr>
          <a:lstStyle/>
          <a:p>
            <a:r>
              <a:rPr lang="en-GB" dirty="0"/>
              <a:t>Term Six</a:t>
            </a:r>
          </a:p>
          <a:p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Were the Vikings raiders or </a:t>
            </a:r>
          </a:p>
          <a:p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peace-loving settlers? 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0550" y="216074"/>
            <a:ext cx="403522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800" b="1" dirty="0"/>
              <a:t>Christian Value of the Term</a:t>
            </a:r>
            <a:r>
              <a:rPr lang="en-GB" sz="1800" dirty="0">
                <a:solidFill>
                  <a:prstClr val="black"/>
                </a:solidFill>
              </a:rPr>
              <a:t>: Hope</a:t>
            </a:r>
            <a:br>
              <a:rPr lang="en-GB" sz="1800" dirty="0">
                <a:solidFill>
                  <a:prstClr val="black"/>
                </a:solidFill>
              </a:rPr>
            </a:br>
            <a:r>
              <a:rPr lang="en-GB" sz="1800" b="1" dirty="0">
                <a:solidFill>
                  <a:prstClr val="black"/>
                </a:solidFill>
              </a:rPr>
              <a:t>PSCHE Focus</a:t>
            </a:r>
            <a:r>
              <a:rPr lang="en-GB" sz="1800" dirty="0">
                <a:solidFill>
                  <a:prstClr val="black"/>
                </a:solidFill>
              </a:rPr>
              <a:t>: Health and well-being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4363" y="144819"/>
            <a:ext cx="3240360" cy="440120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prstClr val="black"/>
                </a:solidFill>
              </a:rPr>
              <a:t>Maths:</a:t>
            </a:r>
          </a:p>
          <a:p>
            <a:r>
              <a:rPr lang="en-GB" sz="1400" b="1" dirty="0">
                <a:solidFill>
                  <a:prstClr val="black"/>
                </a:solidFill>
              </a:rPr>
              <a:t>Money</a:t>
            </a:r>
          </a:p>
          <a:p>
            <a:r>
              <a:rPr lang="en-GB" sz="1400" dirty="0">
                <a:solidFill>
                  <a:prstClr val="black"/>
                </a:solidFill>
              </a:rPr>
              <a:t>-Write money using decimals</a:t>
            </a:r>
          </a:p>
          <a:p>
            <a:r>
              <a:rPr lang="en-GB" sz="1400" dirty="0">
                <a:solidFill>
                  <a:prstClr val="black"/>
                </a:solidFill>
              </a:rPr>
              <a:t>-Convert money from pound to pence</a:t>
            </a:r>
          </a:p>
          <a:p>
            <a:r>
              <a:rPr lang="en-GB" sz="1400" dirty="0">
                <a:solidFill>
                  <a:prstClr val="black"/>
                </a:solidFill>
              </a:rPr>
              <a:t>-Compare, estimate and count amounts of money</a:t>
            </a:r>
          </a:p>
          <a:p>
            <a:r>
              <a:rPr lang="en-GB" sz="1400" b="1" dirty="0">
                <a:solidFill>
                  <a:prstClr val="black"/>
                </a:solidFill>
              </a:rPr>
              <a:t>Time</a:t>
            </a:r>
          </a:p>
          <a:p>
            <a:r>
              <a:rPr lang="en-GB" sz="1400" dirty="0">
                <a:solidFill>
                  <a:prstClr val="black"/>
                </a:solidFill>
              </a:rPr>
              <a:t>-Seconds, minutes, hours</a:t>
            </a:r>
          </a:p>
          <a:p>
            <a:r>
              <a:rPr lang="en-GB" sz="1400" dirty="0">
                <a:solidFill>
                  <a:prstClr val="black"/>
                </a:solidFill>
              </a:rPr>
              <a:t>-Convert between analogue and digital and 24 hour clock</a:t>
            </a:r>
          </a:p>
          <a:p>
            <a:r>
              <a:rPr lang="en-GB" sz="1400" b="1" dirty="0">
                <a:solidFill>
                  <a:prstClr val="black"/>
                </a:solidFill>
              </a:rPr>
              <a:t>Shape</a:t>
            </a:r>
          </a:p>
          <a:p>
            <a:r>
              <a:rPr lang="en-GB" sz="1400" dirty="0">
                <a:solidFill>
                  <a:prstClr val="black"/>
                </a:solidFill>
              </a:rPr>
              <a:t>-Angles</a:t>
            </a:r>
          </a:p>
          <a:p>
            <a:r>
              <a:rPr lang="en-GB" sz="1400" dirty="0">
                <a:solidFill>
                  <a:prstClr val="black"/>
                </a:solidFill>
              </a:rPr>
              <a:t>-Lines of symmetry</a:t>
            </a:r>
          </a:p>
          <a:p>
            <a:r>
              <a:rPr lang="en-GB" sz="1400" b="1" dirty="0">
                <a:solidFill>
                  <a:prstClr val="black"/>
                </a:solidFill>
              </a:rPr>
              <a:t>Statistics</a:t>
            </a:r>
          </a:p>
          <a:p>
            <a:r>
              <a:rPr lang="en-GB" sz="1400" dirty="0">
                <a:solidFill>
                  <a:prstClr val="black"/>
                </a:solidFill>
              </a:rPr>
              <a:t>-Interpret charts</a:t>
            </a:r>
          </a:p>
          <a:p>
            <a:r>
              <a:rPr lang="en-GB" sz="1400" dirty="0">
                <a:solidFill>
                  <a:prstClr val="black"/>
                </a:solidFill>
              </a:rPr>
              <a:t>-Interpret and draw line graphs</a:t>
            </a:r>
          </a:p>
          <a:p>
            <a:r>
              <a:rPr lang="en-GB" sz="1400" b="1" dirty="0">
                <a:solidFill>
                  <a:prstClr val="black"/>
                </a:solidFill>
              </a:rPr>
              <a:t>Position and direction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-Describe and plot co-ordinates</a:t>
            </a:r>
          </a:p>
          <a:p>
            <a:r>
              <a:rPr lang="en-GB" sz="1400" dirty="0">
                <a:solidFill>
                  <a:prstClr val="black"/>
                </a:solidFill>
              </a:rPr>
              <a:t>-Describe and translate on a grid</a:t>
            </a:r>
          </a:p>
          <a:p>
            <a:r>
              <a:rPr lang="en-GB" sz="1400" b="1" u="sng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50" y="967273"/>
            <a:ext cx="4392488" cy="332398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400" b="1" dirty="0">
                <a:solidFill>
                  <a:prstClr val="black"/>
                </a:solidFill>
              </a:rPr>
              <a:t>English: Writing a playscript (Julius Caesar)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-Participate in discussions, presentations, performances, role-play, improvisations and debates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-Ask relevant questions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-Articulate and justify answers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-Identify themes and conventions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-Explain meaning of words in context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-Draw inferences and justify with evidence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-Make predictions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-Identify how language, structure and presentation contribute to meaning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-Plan writing- structure, vocabulary and grammar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-Compose and rehearse sentences orally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-Assess the effectiveness of own and others’ writing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-Proofread for spelling and punctuation errors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95035" y="5137365"/>
            <a:ext cx="4540441" cy="166199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rtl="0" fontAlgn="base"/>
            <a:r>
              <a:rPr lang="en-GB" sz="1400" b="1" u="sng" dirty="0">
                <a:solidFill>
                  <a:prstClr val="black"/>
                </a:solidFill>
              </a:rPr>
              <a:t>RE</a:t>
            </a:r>
            <a:r>
              <a:rPr lang="en-GB" sz="1400" b="1" dirty="0">
                <a:solidFill>
                  <a:prstClr val="black"/>
                </a:solidFill>
              </a:rPr>
              <a:t> - Hinduism</a:t>
            </a:r>
          </a:p>
          <a:p>
            <a:pPr rtl="0" fontAlgn="base"/>
            <a:r>
              <a:rPr lang="en-GB" sz="1400" b="0" i="0" dirty="0">
                <a:solidFill>
                  <a:srgbClr val="000000"/>
                </a:solidFill>
                <a:effectLst/>
              </a:rPr>
              <a:t> -</a:t>
            </a:r>
            <a:r>
              <a:rPr lang="en-GB" sz="1400" i="0" dirty="0">
                <a:solidFill>
                  <a:prstClr val="black"/>
                </a:solidFill>
                <a:effectLst/>
              </a:rPr>
              <a:t>How do Hindus show their faith?</a:t>
            </a:r>
          </a:p>
          <a:p>
            <a:pPr rtl="0" fontAlgn="base"/>
            <a:r>
              <a:rPr lang="en-GB" sz="1400" dirty="0">
                <a:solidFill>
                  <a:prstClr val="black"/>
                </a:solidFill>
              </a:rPr>
              <a:t>-What is important in Hindu life?</a:t>
            </a:r>
            <a:endParaRPr lang="en-GB" sz="1400" i="0" dirty="0">
              <a:solidFill>
                <a:prstClr val="black"/>
              </a:solidFill>
              <a:effectLst/>
            </a:endParaRPr>
          </a:p>
          <a:p>
            <a:pPr rtl="0" fontAlgn="base"/>
            <a:r>
              <a:rPr lang="en-GB" sz="1400" i="0" dirty="0">
                <a:solidFill>
                  <a:prstClr val="black"/>
                </a:solidFill>
                <a:effectLst/>
              </a:rPr>
              <a:t>-Why is Mahatma Gandhi a Hindu hero?</a:t>
            </a:r>
          </a:p>
          <a:p>
            <a:pPr rtl="0" fontAlgn="base"/>
            <a:r>
              <a:rPr lang="en-GB" sz="1400" i="0" dirty="0">
                <a:solidFill>
                  <a:prstClr val="black"/>
                </a:solidFill>
                <a:effectLst/>
              </a:rPr>
              <a:t>-What is it like to be a Hindu in Britain today?</a:t>
            </a:r>
            <a:endParaRPr lang="en-GB" sz="1400" i="0" dirty="0">
              <a:solidFill>
                <a:srgbClr val="000000"/>
              </a:solidFill>
              <a:effectLst/>
            </a:endParaRPr>
          </a:p>
          <a:p>
            <a:pPr rtl="0" fontAlgn="base"/>
            <a:endParaRPr lang="en-GB" sz="1400" b="0" i="0" dirty="0">
              <a:solidFill>
                <a:srgbClr val="000000"/>
              </a:solidFill>
              <a:effectLst/>
            </a:endParaRPr>
          </a:p>
          <a:p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9C898-A809-8744-5A4A-65460B5DBE2D}"/>
              </a:ext>
            </a:extLst>
          </p:cNvPr>
          <p:cNvSpPr txBox="1"/>
          <p:nvPr/>
        </p:nvSpPr>
        <p:spPr>
          <a:xfrm>
            <a:off x="154937" y="4396128"/>
            <a:ext cx="3456384" cy="27084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Science – </a:t>
            </a:r>
            <a:r>
              <a:rPr lang="en-GB" sz="1400" b="1" i="0" dirty="0">
                <a:solidFill>
                  <a:srgbClr val="000000"/>
                </a:solidFill>
                <a:effectLst/>
              </a:rPr>
              <a:t>States of matter</a:t>
            </a:r>
          </a:p>
          <a:p>
            <a:r>
              <a:rPr lang="en-GB" sz="1400" dirty="0">
                <a:solidFill>
                  <a:srgbClr val="000000"/>
                </a:solidFill>
              </a:rPr>
              <a:t>-</a:t>
            </a:r>
            <a:r>
              <a:rPr lang="en-GB" sz="1400" b="0" i="0" dirty="0">
                <a:solidFill>
                  <a:srgbClr val="000000"/>
                </a:solidFill>
                <a:effectLst/>
              </a:rPr>
              <a:t>Compare and group materials together, according to whether they are solids, liquids or gases.</a:t>
            </a:r>
          </a:p>
          <a:p>
            <a:r>
              <a:rPr lang="en-GB" sz="1400" b="0" i="0" dirty="0">
                <a:solidFill>
                  <a:srgbClr val="000000"/>
                </a:solidFill>
                <a:effectLst/>
              </a:rPr>
              <a:t> -Observe that some materials change state when they are heated or cooled, and measure or research the temperature at which this happens in degrees Celsius (°C)</a:t>
            </a:r>
          </a:p>
          <a:p>
            <a:r>
              <a:rPr lang="en-GB" sz="1400" b="0" i="0" dirty="0">
                <a:solidFill>
                  <a:srgbClr val="000000"/>
                </a:solidFill>
                <a:effectLst/>
              </a:rPr>
              <a:t> -Identify the part played by evaporation and condensation in the water cycle and associate the rate of evaporation with temperature.</a:t>
            </a:r>
            <a:endParaRPr lang="en-GB" sz="1400" b="1" u="sng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4241865-BE09-C3C1-97D7-9C5A308077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4" b="2372"/>
          <a:stretch/>
        </p:blipFill>
        <p:spPr bwMode="auto">
          <a:xfrm>
            <a:off x="5139959" y="2121392"/>
            <a:ext cx="2217702" cy="317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34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008476" y="294644"/>
            <a:ext cx="4183924" cy="260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prstClr val="black"/>
                </a:solidFill>
              </a:rPr>
              <a:t>Year Four</a:t>
            </a:r>
          </a:p>
        </p:txBody>
      </p:sp>
      <p:sp>
        <p:nvSpPr>
          <p:cNvPr id="8" name="Rectangle 7"/>
          <p:cNvSpPr/>
          <p:nvPr/>
        </p:nvSpPr>
        <p:spPr>
          <a:xfrm>
            <a:off x="3393846" y="817274"/>
            <a:ext cx="5277898" cy="165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Term Six</a:t>
            </a:r>
          </a:p>
          <a:p>
            <a:pPr algn="ctr" defTabSz="914400"/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Were the Vikings raiders</a:t>
            </a:r>
          </a:p>
          <a:p>
            <a:pPr algn="ctr" defTabSz="914400"/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or peace-loving settlers? 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pPr algn="ctr" defTabSz="914400"/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4558" y="1917220"/>
            <a:ext cx="3240360" cy="26776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400" b="1" u="sng" dirty="0">
                <a:solidFill>
                  <a:prstClr val="black"/>
                </a:solidFill>
              </a:rPr>
              <a:t>Art</a:t>
            </a:r>
            <a:r>
              <a:rPr lang="en-GB" sz="1400" b="1" dirty="0">
                <a:solidFill>
                  <a:prstClr val="black"/>
                </a:solidFill>
              </a:rPr>
              <a:t> - </a:t>
            </a:r>
            <a:r>
              <a:rPr lang="en-GB" sz="1400" b="1" i="0" dirty="0">
                <a:solidFill>
                  <a:srgbClr val="000000"/>
                </a:solidFill>
                <a:effectLst/>
              </a:rPr>
              <a:t>Sculpture </a:t>
            </a:r>
          </a:p>
          <a:p>
            <a:pPr defTabSz="914400"/>
            <a:r>
              <a:rPr lang="en-GB" sz="1400" b="0" i="0" dirty="0">
                <a:solidFill>
                  <a:srgbClr val="000000"/>
                </a:solidFill>
                <a:effectLst/>
              </a:rPr>
              <a:t>-To develop their techniques, including their control and their use of materials, with creativity, experimentation and an increasing awareness of different kinds of art, craft and design </a:t>
            </a:r>
          </a:p>
          <a:p>
            <a:pPr defTabSz="914400"/>
            <a:r>
              <a:rPr lang="en-GB" sz="1400" b="0" i="0" dirty="0">
                <a:solidFill>
                  <a:srgbClr val="000000"/>
                </a:solidFill>
                <a:effectLst/>
              </a:rPr>
              <a:t>-To improve their mastery of Art and design</a:t>
            </a:r>
            <a:r>
              <a:rPr lang="en-GB" sz="1400" b="1" dirty="0">
                <a:solidFill>
                  <a:prstClr val="black"/>
                </a:solidFill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effectLst/>
              </a:rPr>
              <a:t>techniques, including weaving </a:t>
            </a:r>
          </a:p>
          <a:p>
            <a:pPr defTabSz="914400"/>
            <a:r>
              <a:rPr lang="en-GB" sz="1400" dirty="0">
                <a:solidFill>
                  <a:srgbClr val="000000"/>
                </a:solidFill>
              </a:rPr>
              <a:t>-</a:t>
            </a:r>
            <a:r>
              <a:rPr lang="en-GB" sz="1400" b="0" i="0" dirty="0">
                <a:solidFill>
                  <a:srgbClr val="000000"/>
                </a:solidFill>
                <a:effectLst/>
              </a:rPr>
              <a:t>About great artists, architects and designers in history -Become aware of the work of well-known artists</a:t>
            </a:r>
            <a:endParaRPr lang="en-GB" sz="1400" b="1" dirty="0">
              <a:solidFill>
                <a:prstClr val="black"/>
              </a:solidFill>
            </a:endParaRPr>
          </a:p>
          <a:p>
            <a:pPr defTabSz="914400"/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52127" y="148736"/>
            <a:ext cx="3672408" cy="95410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GB" sz="1400" b="1" u="sng" dirty="0"/>
              <a:t>PE</a:t>
            </a:r>
          </a:p>
          <a:p>
            <a:pPr fontAlgn="base"/>
            <a:r>
              <a:rPr lang="en-GB" sz="1400" b="1" dirty="0"/>
              <a:t>-</a:t>
            </a:r>
            <a:r>
              <a:rPr lang="en-GB" sz="1400" dirty="0"/>
              <a:t>Athletics</a:t>
            </a:r>
          </a:p>
          <a:p>
            <a:pPr fontAlgn="base"/>
            <a:r>
              <a:rPr lang="en-GB" sz="1400" dirty="0"/>
              <a:t>-Gymnastics</a:t>
            </a:r>
            <a:br>
              <a:rPr lang="en-GB" sz="1400" u="sng" dirty="0"/>
            </a:br>
            <a:endParaRPr lang="en-GB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021" y="242554"/>
            <a:ext cx="3240360" cy="457048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400" b="1" u="sng" dirty="0">
                <a:solidFill>
                  <a:prstClr val="black"/>
                </a:solidFill>
              </a:rPr>
              <a:t>History</a:t>
            </a:r>
            <a:r>
              <a:rPr lang="en-GB" sz="1400" b="1" dirty="0">
                <a:solidFill>
                  <a:prstClr val="black"/>
                </a:solidFill>
              </a:rPr>
              <a:t> – </a:t>
            </a:r>
            <a:r>
              <a:rPr lang="en-GB" sz="1100" b="1" dirty="0">
                <a:solidFill>
                  <a:srgbClr val="000000"/>
                </a:solidFill>
                <a:latin typeface="Segoe UI" panose="020B0502040204020203" pitchFamily="34" charset="0"/>
              </a:rPr>
              <a:t>Vikings</a:t>
            </a:r>
          </a:p>
          <a:p>
            <a:pPr algn="l"/>
            <a:r>
              <a:rPr lang="en-GB" sz="1400" b="0" i="0" dirty="0">
                <a:solidFill>
                  <a:srgbClr val="222222"/>
                </a:solidFill>
                <a:effectLst/>
              </a:rPr>
              <a:t>- Identify the different reasons for migration to Britain.</a:t>
            </a:r>
          </a:p>
          <a:p>
            <a:pPr algn="l"/>
            <a:r>
              <a:rPr lang="en-GB" sz="1400" b="0" i="0" dirty="0">
                <a:solidFill>
                  <a:srgbClr val="222222"/>
                </a:solidFill>
                <a:effectLst/>
              </a:rPr>
              <a:t>-Sequence events according to their significance for groups of people.</a:t>
            </a:r>
          </a:p>
          <a:p>
            <a:pPr algn="l"/>
            <a:r>
              <a:rPr lang="en-GB" sz="1400" b="0" i="0" dirty="0">
                <a:solidFill>
                  <a:srgbClr val="222222"/>
                </a:solidFill>
                <a:effectLst/>
              </a:rPr>
              <a:t>-Explain where the Vikings came from and why they came to Britain.</a:t>
            </a:r>
          </a:p>
          <a:p>
            <a:pPr algn="l"/>
            <a:r>
              <a:rPr lang="en-GB" sz="1400" b="0" i="0" dirty="0">
                <a:solidFill>
                  <a:srgbClr val="000000"/>
                </a:solidFill>
                <a:effectLst/>
              </a:rPr>
              <a:t>-Make inferences from sources.</a:t>
            </a:r>
            <a:endParaRPr lang="en-GB" sz="1400" b="0" i="0" dirty="0">
              <a:solidFill>
                <a:srgbClr val="222222"/>
              </a:solidFill>
              <a:effectLst/>
            </a:endParaRPr>
          </a:p>
          <a:p>
            <a:pPr algn="l"/>
            <a:r>
              <a:rPr lang="en-GB" sz="1400" b="0" i="0" dirty="0">
                <a:solidFill>
                  <a:srgbClr val="000000"/>
                </a:solidFill>
                <a:effectLst/>
              </a:rPr>
              <a:t>-Explain how sources can be biased.</a:t>
            </a:r>
            <a:endParaRPr lang="en-GB" sz="1400" b="0" i="0" dirty="0">
              <a:solidFill>
                <a:srgbClr val="222222"/>
              </a:solidFill>
              <a:effectLst/>
            </a:endParaRPr>
          </a:p>
          <a:p>
            <a:pPr algn="l"/>
            <a:r>
              <a:rPr lang="en-GB" sz="1400" b="0" i="0" dirty="0">
                <a:solidFill>
                  <a:srgbClr val="000000"/>
                </a:solidFill>
                <a:effectLst/>
              </a:rPr>
              <a:t>-Find evidence within a source to support their reasoning.</a:t>
            </a:r>
            <a:endParaRPr lang="en-GB" sz="1400" b="0" i="0" dirty="0">
              <a:solidFill>
                <a:srgbClr val="222222"/>
              </a:solidFill>
              <a:effectLst/>
            </a:endParaRPr>
          </a:p>
          <a:p>
            <a:pPr algn="l"/>
            <a:r>
              <a:rPr lang="en-GB" sz="1400" b="0" i="0" dirty="0">
                <a:solidFill>
                  <a:srgbClr val="222222"/>
                </a:solidFill>
                <a:effectLst/>
              </a:rPr>
              <a:t>-Describe and design the parts of a longboat.</a:t>
            </a:r>
          </a:p>
          <a:p>
            <a:pPr algn="l"/>
            <a:r>
              <a:rPr lang="en-GB" sz="1400" b="0" i="0" dirty="0">
                <a:solidFill>
                  <a:srgbClr val="222222"/>
                </a:solidFill>
                <a:effectLst/>
              </a:rPr>
              <a:t>Describe what the Vikings traded and their trading routes.</a:t>
            </a:r>
          </a:p>
          <a:p>
            <a:pPr algn="l"/>
            <a:r>
              <a:rPr lang="en-GB" sz="1400" b="0" i="0" dirty="0">
                <a:solidFill>
                  <a:srgbClr val="222222"/>
                </a:solidFill>
                <a:effectLst/>
              </a:rPr>
              <a:t>-Explain whether the Vikings were traders or raiders and providing supporting evidence.</a:t>
            </a:r>
          </a:p>
          <a:p>
            <a:pPr algn="l"/>
            <a:r>
              <a:rPr lang="en-GB" sz="1400" b="0" i="0" dirty="0">
                <a:solidFill>
                  <a:srgbClr val="222222"/>
                </a:solidFill>
                <a:effectLst/>
              </a:rPr>
              <a:t>-Identify important events in the Anglo-Saxon and Viking struggle for Britain.</a:t>
            </a:r>
          </a:p>
          <a:p>
            <a:pPr defTabSz="914400"/>
            <a:endParaRPr lang="en-GB" sz="1100" b="1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021" y="4960937"/>
            <a:ext cx="4153396" cy="19883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400" b="1" u="sng" dirty="0">
                <a:solidFill>
                  <a:prstClr val="black"/>
                </a:solidFill>
              </a:rPr>
              <a:t>Computing</a:t>
            </a:r>
            <a:r>
              <a:rPr lang="en-GB" sz="1400" b="1" dirty="0">
                <a:solidFill>
                  <a:prstClr val="black"/>
                </a:solidFill>
              </a:rPr>
              <a:t>: Microsoft word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Continue to develop typing skills (including typing speed, wider range of appropriate punctuation (e.g. speech marks, commas etc.)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-Insert tables, images and word art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-Format text including font and paragraph justification.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-Alter page orientation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9448F1-6294-40F7-A2C2-9BD4E187EEC4}"/>
              </a:ext>
            </a:extLst>
          </p:cNvPr>
          <p:cNvSpPr txBox="1"/>
          <p:nvPr/>
        </p:nvSpPr>
        <p:spPr>
          <a:xfrm>
            <a:off x="8392550" y="5278302"/>
            <a:ext cx="3384376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400" b="1" u="sng" dirty="0">
                <a:solidFill>
                  <a:prstClr val="black"/>
                </a:solidFill>
              </a:rPr>
              <a:t>Music</a:t>
            </a:r>
            <a:r>
              <a:rPr lang="en-GB" sz="1400" b="1" dirty="0">
                <a:solidFill>
                  <a:prstClr val="black"/>
                </a:solidFill>
              </a:rPr>
              <a:t>:</a:t>
            </a:r>
          </a:p>
          <a:p>
            <a:pPr defTabSz="914400"/>
            <a:r>
              <a:rPr lang="en-GB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use and understand musical notations 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435EFA-F418-491F-91E6-AAFC5BA9CCB9}"/>
              </a:ext>
            </a:extLst>
          </p:cNvPr>
          <p:cNvSpPr txBox="1"/>
          <p:nvPr/>
        </p:nvSpPr>
        <p:spPr>
          <a:xfrm>
            <a:off x="5508564" y="5366390"/>
            <a:ext cx="1518777" cy="95410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400" b="1" u="sng" dirty="0">
                <a:solidFill>
                  <a:prstClr val="black"/>
                </a:solidFill>
              </a:rPr>
              <a:t> MFL </a:t>
            </a:r>
            <a:r>
              <a:rPr lang="en-GB" sz="1400" b="1" dirty="0">
                <a:solidFill>
                  <a:prstClr val="black"/>
                </a:solidFill>
              </a:rPr>
              <a:t>– Spanish</a:t>
            </a:r>
          </a:p>
          <a:p>
            <a:pPr defTabSz="914400"/>
            <a:r>
              <a:rPr lang="en-GB" sz="1400" dirty="0">
                <a:solidFill>
                  <a:prstClr val="black"/>
                </a:solidFill>
              </a:rPr>
              <a:t>Numbers to 100</a:t>
            </a:r>
          </a:p>
          <a:p>
            <a:pPr defTabSz="914400"/>
            <a:endParaRPr lang="en-GB" sz="1400" b="1" dirty="0">
              <a:solidFill>
                <a:prstClr val="black"/>
              </a:solidFill>
            </a:endParaRPr>
          </a:p>
          <a:p>
            <a:pPr defTabSz="914400"/>
            <a:endParaRPr lang="en-GB" sz="1400" b="1" dirty="0">
              <a:solidFill>
                <a:prstClr val="black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63D13B5-43E5-25A3-ED92-FA816C5727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4" b="2372"/>
          <a:stretch/>
        </p:blipFill>
        <p:spPr bwMode="auto">
          <a:xfrm>
            <a:off x="5159102" y="2013440"/>
            <a:ext cx="2217702" cy="317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9010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579</Words>
  <Application>Microsoft Macintosh PowerPoint</Application>
  <PresentationFormat>Custom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1_Office Theme</vt:lpstr>
      <vt:lpstr>Year Four</vt:lpstr>
      <vt:lpstr>PowerPoint Presentation</vt:lpstr>
    </vt:vector>
  </TitlesOfParts>
  <Company>Curriculum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One</dc:title>
  <dc:creator>teacherkf</dc:creator>
  <cp:lastModifiedBy>Leila Q</cp:lastModifiedBy>
  <cp:revision>91</cp:revision>
  <dcterms:created xsi:type="dcterms:W3CDTF">2021-11-16T08:45:21Z</dcterms:created>
  <dcterms:modified xsi:type="dcterms:W3CDTF">2024-05-29T15:12:52Z</dcterms:modified>
</cp:coreProperties>
</file>